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421" r:id="rId2"/>
    <p:sldId id="422" r:id="rId3"/>
    <p:sldId id="423" r:id="rId4"/>
    <p:sldId id="424" r:id="rId5"/>
    <p:sldId id="401" r:id="rId6"/>
    <p:sldId id="425" r:id="rId7"/>
    <p:sldId id="426" r:id="rId8"/>
    <p:sldId id="427" r:id="rId9"/>
    <p:sldId id="428" r:id="rId10"/>
    <p:sldId id="429" r:id="rId11"/>
    <p:sldId id="430" r:id="rId12"/>
    <p:sldId id="431" r:id="rId13"/>
    <p:sldId id="433" r:id="rId14"/>
    <p:sldId id="434" r:id="rId15"/>
    <p:sldId id="435" r:id="rId16"/>
    <p:sldId id="436" r:id="rId17"/>
    <p:sldId id="439" r:id="rId18"/>
    <p:sldId id="438" r:id="rId19"/>
    <p:sldId id="440" r:id="rId20"/>
    <p:sldId id="441" r:id="rId21"/>
    <p:sldId id="402" r:id="rId22"/>
  </p:sldIdLst>
  <p:sldSz cx="12195175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C3424"/>
    <a:srgbClr val="857364"/>
    <a:srgbClr val="DDCDBC"/>
    <a:srgbClr val="F1E1CE"/>
    <a:srgbClr val="4C3423"/>
    <a:srgbClr val="C9C8C5"/>
    <a:srgbClr val="C6AFA1"/>
    <a:srgbClr val="0070C0"/>
    <a:srgbClr val="DBC05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99" autoAdjust="0"/>
    <p:restoredTop sz="96136" autoAdjust="0"/>
  </p:normalViewPr>
  <p:slideViewPr>
    <p:cSldViewPr showGuides="1">
      <p:cViewPr varScale="1">
        <p:scale>
          <a:sx n="105" d="100"/>
          <a:sy n="105" d="100"/>
        </p:scale>
        <p:origin x="-438" y="-96"/>
      </p:cViewPr>
      <p:guideLst>
        <p:guide orient="horz" pos="431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4FFA8-7E0C-4803-A4C6-3DDD6AB6E33B}" type="datetimeFigureOut">
              <a:rPr lang="zh-CN" altLang="en-US" smtClean="0"/>
              <a:pPr/>
              <a:t>2018/1/5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CD64D-B72C-4FF8-85BB-4AA899BC1D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638" y="2130426"/>
            <a:ext cx="10365899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9276" y="3886200"/>
            <a:ext cx="853662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24BF-67B8-48BD-9ABF-36DACBACC99B}" type="datetimeFigureOut">
              <a:rPr lang="zh-CN" altLang="en-US" smtClean="0"/>
              <a:pPr/>
              <a:t>2018/1/5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64AD9-C849-45B6-BBCC-5E990A5EEF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24BF-67B8-48BD-9ABF-36DACBACC99B}" type="datetimeFigureOut">
              <a:rPr lang="zh-CN" altLang="en-US" smtClean="0"/>
              <a:pPr/>
              <a:t>2018/1/5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64AD9-C849-45B6-BBCC-5E990A5EEF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1792903" y="274639"/>
            <a:ext cx="3658553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13012" y="274639"/>
            <a:ext cx="10776639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24BF-67B8-48BD-9ABF-36DACBACC99B}" type="datetimeFigureOut">
              <a:rPr lang="zh-CN" altLang="en-US" smtClean="0"/>
              <a:pPr/>
              <a:t>2018/1/5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64AD9-C849-45B6-BBCC-5E990A5EEF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24BF-67B8-48BD-9ABF-36DACBACC99B}" type="datetimeFigureOut">
              <a:rPr lang="zh-CN" altLang="en-US" smtClean="0"/>
              <a:pPr/>
              <a:t>2018/1/5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64AD9-C849-45B6-BBCC-5E990A5EEF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335" y="4406901"/>
            <a:ext cx="1036589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335" y="2906713"/>
            <a:ext cx="1036589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24BF-67B8-48BD-9ABF-36DACBACC99B}" type="datetimeFigureOut">
              <a:rPr lang="zh-CN" altLang="en-US" smtClean="0"/>
              <a:pPr/>
              <a:t>2018/1/5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64AD9-C849-45B6-BBCC-5E990A5EEF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13012" y="1600201"/>
            <a:ext cx="721759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233862" y="1600201"/>
            <a:ext cx="721759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24BF-67B8-48BD-9ABF-36DACBACC99B}" type="datetimeFigureOut">
              <a:rPr lang="zh-CN" altLang="en-US" smtClean="0"/>
              <a:pPr/>
              <a:t>2018/1/5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64AD9-C849-45B6-BBCC-5E990A5EEF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759" y="274638"/>
            <a:ext cx="1097565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759" y="1535113"/>
            <a:ext cx="538832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759" y="2174875"/>
            <a:ext cx="53883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4980" y="1535113"/>
            <a:ext cx="53904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4980" y="2174875"/>
            <a:ext cx="53904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24BF-67B8-48BD-9ABF-36DACBACC99B}" type="datetimeFigureOut">
              <a:rPr lang="zh-CN" altLang="en-US" smtClean="0"/>
              <a:pPr/>
              <a:t>2018/1/5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64AD9-C849-45B6-BBCC-5E990A5EEF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24BF-67B8-48BD-9ABF-36DACBACC99B}" type="datetimeFigureOut">
              <a:rPr lang="zh-CN" altLang="en-US" smtClean="0"/>
              <a:pPr/>
              <a:t>2018/1/5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64AD9-C849-45B6-BBCC-5E990A5EEF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24BF-67B8-48BD-9ABF-36DACBACC99B}" type="datetimeFigureOut">
              <a:rPr lang="zh-CN" altLang="en-US" smtClean="0"/>
              <a:pPr/>
              <a:t>2018/1/5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64AD9-C849-45B6-BBCC-5E990A5EEF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759" y="273050"/>
            <a:ext cx="401212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974" y="273051"/>
            <a:ext cx="681744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759" y="1435101"/>
            <a:ext cx="401212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24BF-67B8-48BD-9ABF-36DACBACC99B}" type="datetimeFigureOut">
              <a:rPr lang="zh-CN" altLang="en-US" smtClean="0"/>
              <a:pPr/>
              <a:t>2018/1/5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64AD9-C849-45B6-BBCC-5E990A5EEF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0340" y="4800600"/>
            <a:ext cx="731710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90340" y="612775"/>
            <a:ext cx="731710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90340" y="5367338"/>
            <a:ext cx="731710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24BF-67B8-48BD-9ABF-36DACBACC99B}" type="datetimeFigureOut">
              <a:rPr lang="zh-CN" altLang="en-US" smtClean="0"/>
              <a:pPr/>
              <a:t>2018/1/5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64AD9-C849-45B6-BBCC-5E990A5EEF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759" y="274638"/>
            <a:ext cx="1097565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759" y="1600201"/>
            <a:ext cx="1097565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759" y="6356351"/>
            <a:ext cx="28455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E24BF-67B8-48BD-9ABF-36DACBACC99B}" type="datetimeFigureOut">
              <a:rPr lang="zh-CN" altLang="en-US" smtClean="0"/>
              <a:pPr/>
              <a:t>2018/1/5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6685" y="6356351"/>
            <a:ext cx="3861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9875" y="6356351"/>
            <a:ext cx="28455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64AD9-C849-45B6-BBCC-5E990A5EEF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954051" y="1571612"/>
            <a:ext cx="1021563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 smtClean="0">
                <a:solidFill>
                  <a:schemeClr val="bg1"/>
                </a:solidFill>
              </a:rPr>
              <a:t>传达全国文联“互联网</a:t>
            </a:r>
            <a:r>
              <a:rPr lang="en-US" sz="4000" b="1" dirty="0" smtClean="0">
                <a:solidFill>
                  <a:schemeClr val="bg1"/>
                </a:solidFill>
              </a:rPr>
              <a:t>+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文艺”工作会议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精神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bg1"/>
                </a:solidFill>
              </a:rPr>
              <a:t>介绍中国文联网络文艺传播中心近期工作思路</a:t>
            </a:r>
            <a:endParaRPr lang="zh-CN" altLang="en-US" sz="2800" dirty="0" smtClean="0">
              <a:solidFill>
                <a:schemeClr val="bg1"/>
              </a:solidFill>
            </a:endParaRPr>
          </a:p>
          <a:p>
            <a:pPr algn="ctr"/>
            <a:r>
              <a:rPr lang="en-US" sz="4000" b="1" dirty="0" smtClean="0"/>
              <a:t> </a:t>
            </a:r>
            <a:endParaRPr lang="zh-CN" altLang="en-US" sz="4000" dirty="0" smtClean="0"/>
          </a:p>
        </p:txBody>
      </p:sp>
      <p:sp>
        <p:nvSpPr>
          <p:cNvPr id="2" name="文本框 1"/>
          <p:cNvSpPr txBox="1"/>
          <p:nvPr/>
        </p:nvSpPr>
        <p:spPr>
          <a:xfrm>
            <a:off x="3883009" y="4643446"/>
            <a:ext cx="4357718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中国文联网络文艺传播中心副主任</a:t>
            </a:r>
            <a:r>
              <a:rPr lang="en-US" altLang="en-US" dirty="0" smtClean="0">
                <a:solidFill>
                  <a:schemeClr val="bg1"/>
                </a:solidFill>
              </a:rPr>
              <a:t>   </a:t>
            </a:r>
            <a:r>
              <a:rPr lang="zh-CN" altLang="en-US" dirty="0" smtClean="0">
                <a:solidFill>
                  <a:schemeClr val="bg1"/>
                </a:solidFill>
              </a:rPr>
              <a:t>彭 宽</a:t>
            </a:r>
            <a:endParaRPr lang="zh-CN" altLang="en-US" dirty="0" smtClean="0">
              <a:solidFill>
                <a:schemeClr val="bg1"/>
              </a:solidFill>
              <a:sym typeface="+mn-lt"/>
            </a:endParaRPr>
          </a:p>
          <a:p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168365" y="2786058"/>
            <a:ext cx="986359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dirty="0" smtClean="0">
                <a:solidFill>
                  <a:schemeClr val="bg1"/>
                </a:solidFill>
              </a:rPr>
              <a:t>全国文联“互联网</a:t>
            </a:r>
            <a:r>
              <a:rPr lang="en-US" altLang="en-US" sz="3200" b="1" dirty="0" smtClean="0">
                <a:solidFill>
                  <a:schemeClr val="bg1"/>
                </a:solidFill>
              </a:rPr>
              <a:t>+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文艺”工作会议的主要内容和精神</a:t>
            </a:r>
            <a:endParaRPr lang="en-US" altLang="zh-CN" sz="3200" b="1" dirty="0" smtClean="0">
              <a:solidFill>
                <a:schemeClr val="bg1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zh-CN" altLang="en-US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453985" y="2143116"/>
            <a:ext cx="10930014" cy="273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349375" indent="-1349375">
              <a:lnSpc>
                <a:spcPct val="200000"/>
              </a:lnSpc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（一） 深入学习贯彻党的十九大精神，深刻认识“互联网</a:t>
            </a:r>
            <a:r>
              <a:rPr lang="en-US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” 给文艺工作和文联工作带来的重大机遇和挑战</a:t>
            </a:r>
          </a:p>
          <a:p>
            <a:pPr>
              <a:lnSpc>
                <a:spcPct val="150000"/>
              </a:lnSpc>
            </a:pPr>
            <a:endParaRPr lang="zh-CN" altLang="en-US" sz="3200" b="1" dirty="0" smtClean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453985" y="500042"/>
            <a:ext cx="10930014" cy="7078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349375" indent="-1349375">
              <a:lnSpc>
                <a:spcPct val="150000"/>
              </a:lnSpc>
              <a:spcAft>
                <a:spcPts val="1200"/>
              </a:spcAft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（二） 准确分析文联信息化建设发展现状，科学规划、分步推进，开创网上文联工作新局面</a:t>
            </a:r>
            <a:endParaRPr lang="en-US" altLang="zh-CN" sz="3200" b="1" dirty="0" smtClean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  <a:p>
            <a:pPr indent="1439863"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现状</a:t>
            </a:r>
          </a:p>
          <a:p>
            <a:pPr lvl="0" indent="1439863"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1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、信息化建设程度不均衡</a:t>
            </a:r>
          </a:p>
          <a:p>
            <a:pPr lvl="0" indent="1439863"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2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、与实际工作融合程度不紧密</a:t>
            </a:r>
          </a:p>
          <a:p>
            <a:pPr lvl="0" indent="1439863"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、缺乏互联互通共建共享统筹机制</a:t>
            </a:r>
          </a:p>
          <a:p>
            <a:pPr lvl="0" indent="1439863"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4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、媒体融合和内容创新能力弱</a:t>
            </a:r>
          </a:p>
          <a:p>
            <a:pPr lvl="0" indent="1439863"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5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、专业人才短缺，运维机制落后</a:t>
            </a:r>
          </a:p>
          <a:p>
            <a:pPr marL="1349375" indent="-1349375">
              <a:lnSpc>
                <a:spcPct val="150000"/>
              </a:lnSpc>
            </a:pPr>
            <a:endParaRPr lang="zh-CN" altLang="en-US" sz="3200" b="1" dirty="0" smtClean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3200" b="1" dirty="0" smtClean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097059" y="714356"/>
            <a:ext cx="825258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措施</a:t>
            </a:r>
          </a:p>
          <a:p>
            <a:pPr lvl="0"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1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、做好网上文艺之家顶层设计</a:t>
            </a:r>
          </a:p>
          <a:p>
            <a:pPr lvl="0"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2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、坚持整体推进与分类指导并重</a:t>
            </a:r>
          </a:p>
          <a:p>
            <a:pPr lvl="0"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、强化信息化建设项目实际应用</a:t>
            </a:r>
          </a:p>
          <a:p>
            <a:pPr lvl="0"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4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、建立健全各级文联系统信息化建设统筹机制</a:t>
            </a:r>
          </a:p>
          <a:p>
            <a:pPr lvl="0"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5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、大力开展网络文艺精品创作和传播扶持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6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、开动脑筋做好机制和人才保障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453985" y="857232"/>
            <a:ext cx="10930014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349375" indent="-1349375">
              <a:lnSpc>
                <a:spcPct val="150000"/>
              </a:lnSpc>
              <a:spcAft>
                <a:spcPts val="1200"/>
              </a:spcAft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（三）理顺工作机制，落实保障措施，切实推动“互联网</a:t>
            </a:r>
            <a:r>
              <a:rPr lang="en-US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文联”工作高效开展</a:t>
            </a:r>
            <a:endParaRPr lang="en-US" altLang="zh-CN" sz="2800" b="1" dirty="0" smtClean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      重要的两点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              </a:t>
            </a:r>
            <a:r>
              <a:rPr lang="en-US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1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、协会先行</a:t>
            </a:r>
            <a:r>
              <a:rPr lang="en-US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协会是核心驱动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              </a:t>
            </a:r>
            <a:r>
              <a:rPr lang="en-US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2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、充分发挥中国文联网络文艺传播中心职能作用</a:t>
            </a:r>
          </a:p>
          <a:p>
            <a:pPr marL="1349375" indent="-1349375">
              <a:lnSpc>
                <a:spcPct val="150000"/>
              </a:lnSpc>
            </a:pPr>
            <a:endParaRPr lang="zh-CN" altLang="en-US" sz="3200" b="1" dirty="0" smtClean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3200" b="1" dirty="0" smtClean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168365" y="2857496"/>
            <a:ext cx="98507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dirty="0" smtClean="0">
                <a:solidFill>
                  <a:schemeClr val="bg1"/>
                </a:solidFill>
              </a:rPr>
              <a:t>三</a:t>
            </a:r>
            <a:r>
              <a:rPr lang="en-US" sz="3200" b="1" dirty="0" smtClean="0">
                <a:solidFill>
                  <a:schemeClr val="bg1"/>
                </a:solidFill>
              </a:rPr>
              <a:t>  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中国文联网络文艺传播中心正在和将要开展的工作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954051" y="1142984"/>
            <a:ext cx="10328468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2020</a:t>
            </a: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年初步建起四大体系</a:t>
            </a:r>
          </a:p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</a:t>
            </a:r>
            <a:r>
              <a:rPr lang="en-US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1</a:t>
            </a: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、网上文艺之家</a:t>
            </a:r>
            <a:r>
              <a:rPr lang="en-US" altLang="zh-CN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——</a:t>
            </a: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网上服务体系</a:t>
            </a:r>
          </a:p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</a:t>
            </a:r>
            <a:r>
              <a:rPr lang="en-US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2</a:t>
            </a: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、中华文艺资源数据库大数据平台</a:t>
            </a:r>
            <a:r>
              <a:rPr lang="en-US" altLang="zh-CN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——</a:t>
            </a: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资源数据体系</a:t>
            </a:r>
          </a:p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</a:t>
            </a:r>
            <a:r>
              <a:rPr lang="en-US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、融媒集群和内容创新</a:t>
            </a:r>
            <a:r>
              <a:rPr lang="en-US" altLang="zh-CN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——</a:t>
            </a: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传播体系</a:t>
            </a:r>
          </a:p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</a:t>
            </a:r>
            <a:r>
              <a:rPr lang="en-US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4</a:t>
            </a: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、文艺云平台、安全等保</a:t>
            </a:r>
            <a:r>
              <a:rPr lang="en-US" altLang="zh-CN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——</a:t>
            </a: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技术保障体系</a:t>
            </a:r>
          </a:p>
          <a:p>
            <a:pPr lvl="0">
              <a:lnSpc>
                <a:spcPct val="150000"/>
              </a:lnSpc>
            </a:pPr>
            <a:endParaRPr lang="zh-CN" altLang="en-US" sz="3200" b="1" dirty="0" smtClean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3200" b="1" dirty="0" smtClean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596993" y="857232"/>
            <a:ext cx="8533105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网上文艺之家</a:t>
            </a:r>
            <a:r>
              <a:rPr lang="en-US" altLang="zh-CN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——</a:t>
            </a: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专业的网上服务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1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、联络（会员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——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新文艺群体）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2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、交流（组织机构树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——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网上行业社区）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、创作（文联项目申报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——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众筹共创平台）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4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、推介（在线展示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——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应用开发和推送）</a:t>
            </a:r>
            <a:endParaRPr lang="en-US" altLang="zh-CN" sz="2800" dirty="0" smtClean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维权服务、人才培训、在线评奖、政策查询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……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endParaRPr lang="en-US" altLang="zh-CN" sz="2800" dirty="0" smtClean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  <a:p>
            <a:pPr lvl="0">
              <a:lnSpc>
                <a:spcPct val="150000"/>
              </a:lnSpc>
            </a:pPr>
            <a:endParaRPr lang="zh-CN" altLang="en-US" sz="3200" b="1" dirty="0" smtClean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3200" b="1" dirty="0" smtClean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811175" y="785794"/>
            <a:ext cx="11674991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中华文艺资源数据库大数据平台</a:t>
            </a:r>
            <a:r>
              <a:rPr lang="en-US" altLang="zh-CN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——</a:t>
            </a: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资源数据体系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en-US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1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、中国文联现有资源的数字化转化、网络化应用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   （中国文联会员、传统媒体、重大评奖、重大活动、重大创作等）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en-US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2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、各地文联的数据资源整合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   （合作共建各级文联文艺资源数据库）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en-US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、打通个人、组织的数据即时更新，实现大数据应用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   （推广文艺云</a:t>
            </a:r>
            <a:r>
              <a:rPr lang="en-US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APP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，打造各级文联组织</a:t>
            </a:r>
            <a:r>
              <a:rPr lang="en-US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APP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）</a:t>
            </a:r>
            <a:endParaRPr lang="zh-CN" altLang="en-US" sz="3200" dirty="0" smtClean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882613" y="714356"/>
            <a:ext cx="10956846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融媒集群和内容创新</a:t>
            </a:r>
            <a:r>
              <a:rPr lang="en-US" altLang="zh-CN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——</a:t>
            </a: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传播体系</a:t>
            </a:r>
          </a:p>
          <a:p>
            <a:pPr lvl="0"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1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、建立文联组织新媒体集群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 （官网、两微、移动应用产品，各类具有品牌效应的传播平台）</a:t>
            </a:r>
          </a:p>
          <a:p>
            <a:pPr lvl="0"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2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、创新文联文艺传播方式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 （直播、虚拟现实、云剧场、全媒体传播）</a:t>
            </a:r>
          </a:p>
          <a:p>
            <a:pPr lvl="0"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、形成规模化内容创新生产能力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  （把文艺精品转化成网友喜闻乐见的网络文艺形态）</a:t>
            </a:r>
            <a:endParaRPr lang="en-US" altLang="zh-CN" sz="2800" dirty="0" smtClean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  <a:p>
            <a:pPr lvl="0">
              <a:lnSpc>
                <a:spcPct val="150000"/>
              </a:lnSpc>
            </a:pPr>
            <a:endParaRPr lang="zh-CN" altLang="en-US" sz="3200" b="1" dirty="0" smtClean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3200" b="1" dirty="0" smtClean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68497" y="1714488"/>
            <a:ext cx="6340197" cy="2959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让文联的服务对象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更深入的了解未来文联工作新格局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让文联的工作人员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更清晰的认识未来工作创新着力点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097059" y="142852"/>
            <a:ext cx="7571303" cy="772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文艺云平台、安全等保</a:t>
            </a:r>
            <a:r>
              <a:rPr lang="en-US" altLang="zh-CN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——</a:t>
            </a: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技术保障体系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中国文联网络文艺传播中心</a:t>
            </a:r>
          </a:p>
          <a:p>
            <a:pPr lvl="0"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1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、比较成熟的软硬件技术支撑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   （云数据中心 虚拟服务器 平台应用开发）</a:t>
            </a:r>
          </a:p>
          <a:p>
            <a:pPr lvl="0"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2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、低成本高效率的建设维护服务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   （菜单式服务 模块化功能选择）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en-US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 对文联工作、文艺工作的充分熟悉了解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en-US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4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 平台联通和资源共享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en-US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5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、 统一可靠的网络安全保障</a:t>
            </a:r>
            <a:endParaRPr lang="en-US" altLang="zh-CN" sz="2800" dirty="0" smtClean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  <a:p>
            <a:pPr lvl="0">
              <a:lnSpc>
                <a:spcPct val="150000"/>
              </a:lnSpc>
            </a:pPr>
            <a:endParaRPr lang="zh-CN" altLang="en-US" sz="3200" b="1" dirty="0" smtClean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3200" b="1" dirty="0" smtClean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2954315" y="2786058"/>
            <a:ext cx="2643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cs typeface="+mn-ea"/>
                <a:sym typeface="+mn-lt"/>
              </a:rPr>
              <a:t>谢谢大家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1882745" y="2214554"/>
            <a:ext cx="7571303" cy="193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互联网时代，文联工作的新思路、新作为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必然要通过互联网实现，在网络空间体现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811175" y="1500174"/>
            <a:ext cx="10501593" cy="3574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250000"/>
              </a:lnSpc>
            </a:pPr>
            <a:r>
              <a:rPr lang="zh-CN" altLang="en-US" sz="3200" b="1" dirty="0" smtClean="0">
                <a:solidFill>
                  <a:schemeClr val="bg1"/>
                </a:solidFill>
              </a:rPr>
              <a:t>一</a:t>
            </a:r>
            <a:r>
              <a:rPr lang="en-US" altLang="en-US" sz="3200" b="1" dirty="0" smtClean="0">
                <a:solidFill>
                  <a:schemeClr val="bg1"/>
                </a:solidFill>
              </a:rPr>
              <a:t>  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全国文联“互联网</a:t>
            </a:r>
            <a:r>
              <a:rPr lang="en-US" altLang="en-US" sz="3200" b="1" dirty="0" smtClean="0">
                <a:solidFill>
                  <a:schemeClr val="bg1"/>
                </a:solidFill>
              </a:rPr>
              <a:t>+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文艺”工作会议召开的背景</a:t>
            </a:r>
          </a:p>
          <a:p>
            <a:pPr>
              <a:lnSpc>
                <a:spcPct val="250000"/>
              </a:lnSpc>
            </a:pPr>
            <a:r>
              <a:rPr lang="zh-CN" altLang="en-US" sz="3200" b="1" dirty="0" smtClean="0">
                <a:solidFill>
                  <a:schemeClr val="bg1"/>
                </a:solidFill>
              </a:rPr>
              <a:t>二</a:t>
            </a:r>
            <a:r>
              <a:rPr lang="en-US" altLang="en-US" sz="3200" b="1" dirty="0" smtClean="0">
                <a:solidFill>
                  <a:schemeClr val="bg1"/>
                </a:solidFill>
              </a:rPr>
              <a:t>  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全国文联“互联网</a:t>
            </a:r>
            <a:r>
              <a:rPr lang="en-US" altLang="en-US" sz="3200" b="1" dirty="0" smtClean="0">
                <a:solidFill>
                  <a:schemeClr val="bg1"/>
                </a:solidFill>
              </a:rPr>
              <a:t>+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文艺”工作会议的主要内容和精神</a:t>
            </a:r>
          </a:p>
          <a:p>
            <a:pPr>
              <a:lnSpc>
                <a:spcPct val="250000"/>
              </a:lnSpc>
            </a:pPr>
            <a:r>
              <a:rPr lang="zh-CN" altLang="en-US" sz="3200" b="1" dirty="0" smtClean="0">
                <a:solidFill>
                  <a:schemeClr val="bg1"/>
                </a:solidFill>
              </a:rPr>
              <a:t>三</a:t>
            </a:r>
            <a:r>
              <a:rPr lang="en-US" altLang="en-US" sz="3200" b="1" dirty="0" smtClean="0">
                <a:solidFill>
                  <a:schemeClr val="bg1"/>
                </a:solidFill>
              </a:rPr>
              <a:t>  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中国文联网络文艺传播中心正在和将要开展的工作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811175" y="1643050"/>
            <a:ext cx="10003059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3200" b="1" dirty="0" smtClean="0">
                <a:solidFill>
                  <a:schemeClr val="bg1"/>
                </a:solidFill>
              </a:rPr>
              <a:t>全国文联“互联网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+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文艺”工作会议召开的背景</a:t>
            </a:r>
            <a:endParaRPr lang="en-US" altLang="zh-CN" sz="3200" b="1" dirty="0" smtClean="0">
              <a:solidFill>
                <a:schemeClr val="bg1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zh-CN" altLang="en-US" sz="3200" b="1" dirty="0" smtClean="0">
              <a:solidFill>
                <a:schemeClr val="bg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l"/>
              <a:tabLst/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背景一  中国文联全面推进深化改革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buClrTx/>
              <a:buSzTx/>
              <a:buFontTx/>
              <a:buNone/>
              <a:tabLst/>
            </a:pPr>
            <a:r>
              <a:rPr lang="zh-CN" altLang="en-US" sz="28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2017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年</a:t>
            </a:r>
            <a:r>
              <a:rPr lang="en-US" altLang="zh-CN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月，中共中央批准并印发了中国文联的深化改革方案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buClrTx/>
              <a:buSzTx/>
              <a:buFontTx/>
              <a:buNone/>
              <a:tabLst/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要求文联组织直面问题，自我革新，加快转型，创新发展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954051" y="1500174"/>
            <a:ext cx="9930924" cy="291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问题和挑战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联络覆盖的服务范围，被新的文艺发展形式所突破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团结引领的工作职能，被新的文艺发展态势所稀释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025621" y="1571612"/>
            <a:ext cx="892975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中国文联的深化改革方案提出</a:t>
            </a:r>
            <a:r>
              <a:rPr lang="en-US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40</a:t>
            </a: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多项改革措施</a:t>
            </a:r>
            <a:endParaRPr lang="en-US" altLang="zh-CN" sz="3200" b="1" dirty="0" smtClean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主要集中在三个方面：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一是优化文联的基本职能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二是调整文联及所属文艺家协会的机构和人员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三是改革文联及所属文艺家协会的运行机制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596993" y="1071546"/>
            <a:ext cx="7672293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zh-CN" altLang="en-US" sz="3200" b="1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  <a:buFont typeface="Wingdings" pitchFamily="2" charset="2"/>
              <a:buChar char="l"/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背景二</a:t>
            </a:r>
            <a:r>
              <a:rPr lang="en-US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</a:t>
            </a: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互联网时代文艺生态的巨大变化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   </a:t>
            </a: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文艺生活习惯的变化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   文艺审美趣味的变化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   文艺传播方式的变化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   文艺产品样态的变化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          文化产业链条的变化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954315" y="1643050"/>
            <a:ext cx="5519460" cy="291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了解新的文艺生态的结构</a:t>
            </a:r>
          </a:p>
          <a:p>
            <a:pPr>
              <a:lnSpc>
                <a:spcPct val="200000"/>
              </a:lnSpc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掌握新的文艺生态的规律</a:t>
            </a:r>
          </a:p>
          <a:p>
            <a:pPr>
              <a:lnSpc>
                <a:spcPct val="200000"/>
              </a:lnSpc>
            </a:pPr>
            <a:r>
              <a:rPr lang="zh-CN" altLang="en-US" sz="32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成为新的文艺生态的一个部分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947</Words>
  <Application>WPS 演示</Application>
  <PresentationFormat>自定义</PresentationFormat>
  <Paragraphs>92</Paragraphs>
  <Slides>21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Office 主题​​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</vt:vector>
  </TitlesOfParts>
  <Company>http://www.deepbbs.org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深度联盟http://www.deepbbs.org</dc:creator>
  <cp:lastModifiedBy>lanjun</cp:lastModifiedBy>
  <cp:revision>233</cp:revision>
  <dcterms:created xsi:type="dcterms:W3CDTF">2015-12-21T02:26:00Z</dcterms:created>
  <dcterms:modified xsi:type="dcterms:W3CDTF">2018-01-05T03:17:04Z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